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51" r:id="rId2"/>
    <p:sldMasterId id="2147483663" r:id="rId3"/>
  </p:sldMasterIdLst>
  <p:sldIdLst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CD8FC2A-19A3-4F1B-A17C-5CDD464312CC}">
          <p14:sldIdLst>
            <p14:sldId id="26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0908"/>
    <a:srgbClr val="F81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1" autoAdjust="0"/>
    <p:restoredTop sz="94660"/>
  </p:normalViewPr>
  <p:slideViewPr>
    <p:cSldViewPr snapToGrid="0">
      <p:cViewPr>
        <p:scale>
          <a:sx n="100" d="100"/>
          <a:sy n="100" d="100"/>
        </p:scale>
        <p:origin x="-193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7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9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96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05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80206_Chancellor'sReportPowerPoint_Footer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5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80206_Chancellor'sReportPowerPointTitle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7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79197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SIUE Congress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33446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November 6,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3607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79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Setting the Context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613" y="1423764"/>
            <a:ext cx="85487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Decline in State support for higher education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Concern over tuition increases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Decline in traditional college-age students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Increase in competition for students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Demands of Illinois politics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Realignment of SIUE’s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2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Decline in State Support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40" y="1429900"/>
            <a:ext cx="86346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Adjusted for inflation, there has been a 34.3% decline in Illinois state funding for higher education since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FY00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For SIUE, there has been a $14m reduction since FY02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For SIUE, state support has fallen from 70% in FY02 to 40% in FY14 of our state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dollars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7748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The Problem of Tuition Increases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066" y="1386941"/>
            <a:ext cx="87082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Student debt is over $1 trillion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61% consider higher education to be of </a:t>
            </a:r>
            <a:r>
              <a:rPr lang="en-US" sz="2800" u="sng" dirty="0">
                <a:latin typeface="Calibri" pitchFamily="34" charset="0"/>
                <a:cs typeface="Calibri" pitchFamily="34" charset="0"/>
              </a:rPr>
              <a:t>fair or poor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value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85% say </a:t>
            </a:r>
            <a:r>
              <a:rPr lang="en-US" sz="2800" u="sng" dirty="0">
                <a:latin typeface="Calibri" pitchFamily="34" charset="0"/>
                <a:cs typeface="Calibri" pitchFamily="34" charset="0"/>
              </a:rPr>
              <a:t>high cost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is an obstacle to earning a degree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At SIUE, a 130% tuition increase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would be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needed to offset the loss of state revenue for this year alone!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SIUE has the 2</a:t>
            </a:r>
            <a:r>
              <a:rPr lang="en-US" sz="2800" baseline="30000" dirty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lowest tuition in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Illinois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" y="208655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The Demographic Problem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612" y="1337847"/>
            <a:ext cx="86407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Illinois public universities have lost over 10,000 students in the past 5 years.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All Illinois public universities lost enrollment this fall except SIUE, GSU, ISU, and UIC.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The number of Midwest high school graduates will decline until 2022.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61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The Problem of Competition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723" y="1368531"/>
            <a:ext cx="8720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Illinois publics and privates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St. Louis privates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Online universities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For-profits</a:t>
            </a:r>
          </a:p>
        </p:txBody>
      </p:sp>
    </p:spTree>
    <p:extLst>
      <p:ext uri="{BB962C8B-B14F-4D97-AF65-F5344CB8AC3E}">
        <p14:creationId xmlns:p14="http://schemas.microsoft.com/office/powerpoint/2010/main" val="26536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06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Illinois Higher Education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203" y="1393079"/>
            <a:ext cx="86100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Performance-based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funding</a:t>
            </a:r>
          </a:p>
          <a:p>
            <a:pPr marL="288925" indent="-288925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“Efficiency and Effectiveness”</a:t>
            </a:r>
          </a:p>
          <a:p>
            <a:pPr marL="288925" indent="-288925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Low-performing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programs</a:t>
            </a:r>
          </a:p>
          <a:p>
            <a:pPr marL="288925" indent="-288925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Employment of graduates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221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SIUE FY16 Strategic Budget Spending Plan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50968071"/>
              </p:ext>
            </p:extLst>
          </p:nvPr>
        </p:nvGraphicFramePr>
        <p:xfrm>
          <a:off x="161094" y="274627"/>
          <a:ext cx="874553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4" imgW="6543700" imgH="3933900" progId="Excel.Sheet.12">
                  <p:embed/>
                </p:oleObj>
              </mc:Choice>
              <mc:Fallback>
                <p:oleObj name="Worksheet" r:id="rId4" imgW="6543700" imgH="3933900" progId="Excel.Sheet.12">
                  <p:embed/>
                  <p:pic>
                    <p:nvPicPr>
                      <p:cNvPr id="0" name="Content Placeholder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94" y="274627"/>
                        <a:ext cx="8745538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7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01588079E3C46A4F7CDF3F7C5F3F8" ma:contentTypeVersion="" ma:contentTypeDescription="Create a new document." ma:contentTypeScope="" ma:versionID="5b43c2c6c7b02afb5cdb96abdc36b781">
  <xsd:schema xmlns:xsd="http://www.w3.org/2001/XMLSchema" xmlns:xs="http://www.w3.org/2001/XMLSchema" xmlns:p="http://schemas.microsoft.com/office/2006/metadata/properties" xmlns:ns1="http://schemas.microsoft.com/sharepoint/v3" xmlns:ns2="086dd999-a3ad-4b6c-a259-a49c15037f5b" targetNamespace="http://schemas.microsoft.com/office/2006/metadata/properties" ma:root="true" ma:fieldsID="4587f9efbf05b2da9174d9b41e304e94" ns1:_="" ns2:_="">
    <xsd:import namespace="http://schemas.microsoft.com/sharepoint/v3"/>
    <xsd:import namespace="086dd999-a3ad-4b6c-a259-a49c15037f5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dd999-a3ad-4b6c-a259-a49c15037f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F344D32-07D9-4733-BB2F-17CD06A35DDC}"/>
</file>

<file path=customXml/itemProps2.xml><?xml version="1.0" encoding="utf-8"?>
<ds:datastoreItem xmlns:ds="http://schemas.openxmlformats.org/officeDocument/2006/customXml" ds:itemID="{B8F4B8E2-F832-4E9B-AF7A-DD3CAB47C4BD}"/>
</file>

<file path=customXml/itemProps3.xml><?xml version="1.0" encoding="utf-8"?>
<ds:datastoreItem xmlns:ds="http://schemas.openxmlformats.org/officeDocument/2006/customXml" ds:itemID="{197B5571-0F9B-435A-8710-A812F75AF656}"/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245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2_Custom Design</vt:lpstr>
      <vt:lpstr>Custom Design</vt:lpstr>
      <vt:lpstr>1_Custom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Hansen, Stephen</dc:creator>
  <cp:lastModifiedBy>tschoen</cp:lastModifiedBy>
  <cp:revision>144</cp:revision>
  <dcterms:created xsi:type="dcterms:W3CDTF">2015-09-21T00:36:52Z</dcterms:created>
  <dcterms:modified xsi:type="dcterms:W3CDTF">2015-11-06T15:57:09Z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0x01010015601588079E3C46A4F7CDF3F7C5F3F8</vt:lpwstr>
  </property>
</Properties>
</file>